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58" r:id="rId6"/>
    <p:sldId id="263" r:id="rId7"/>
    <p:sldId id="264" r:id="rId8"/>
    <p:sldId id="266" r:id="rId9"/>
    <p:sldId id="267" r:id="rId10"/>
    <p:sldId id="262" r:id="rId11"/>
    <p:sldId id="265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3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cap="none" dirty="0" err="1">
                <a:solidFill>
                  <a:schemeClr val="tx1"/>
                </a:solidFill>
                <a:latin typeface="Tw Cen MT" panose="020B0602020104020603" pitchFamily="34" charset="0"/>
              </a:rPr>
              <a:t>você</a:t>
            </a:r>
            <a:r>
              <a:rPr lang="en-US" cap="none" dirty="0">
                <a:solidFill>
                  <a:schemeClr val="tx1"/>
                </a:solidFill>
                <a:latin typeface="Tw Cen MT" panose="020B0602020104020603" pitchFamily="34" charset="0"/>
              </a:rPr>
              <a:t> </a:t>
            </a:r>
            <a:r>
              <a:rPr lang="en-US" cap="none" dirty="0" err="1">
                <a:solidFill>
                  <a:schemeClr val="tx1"/>
                </a:solidFill>
                <a:latin typeface="Tw Cen MT" panose="020B0602020104020603" pitchFamily="34" charset="0"/>
              </a:rPr>
              <a:t>gostaria</a:t>
            </a:r>
            <a:r>
              <a:rPr lang="en-US" cap="none" dirty="0">
                <a:solidFill>
                  <a:schemeClr val="tx1"/>
                </a:solidFill>
                <a:latin typeface="Tw Cen MT" panose="020B0602020104020603" pitchFamily="34" charset="0"/>
              </a:rPr>
              <a:t> de </a:t>
            </a:r>
            <a:r>
              <a:rPr lang="en-US" cap="none" dirty="0" err="1">
                <a:solidFill>
                  <a:schemeClr val="tx1"/>
                </a:solidFill>
                <a:latin typeface="Tw Cen MT" panose="020B0602020104020603" pitchFamily="34" charset="0"/>
              </a:rPr>
              <a:t>interagir</a:t>
            </a:r>
            <a:r>
              <a:rPr lang="en-US" cap="none" dirty="0">
                <a:solidFill>
                  <a:schemeClr val="tx1"/>
                </a:solidFill>
                <a:latin typeface="Tw Cen MT" panose="020B0602020104020603" pitchFamily="34" charset="0"/>
              </a:rPr>
              <a:t> com o </a:t>
            </a:r>
            <a:r>
              <a:rPr lang="en-US" cap="none" dirty="0" err="1">
                <a:solidFill>
                  <a:schemeClr val="tx1"/>
                </a:solidFill>
                <a:latin typeface="Tw Cen MT" panose="020B0602020104020603" pitchFamily="34" charset="0"/>
              </a:rPr>
              <a:t>ambiente</a:t>
            </a:r>
            <a:r>
              <a:rPr lang="en-US" cap="none" baseline="0" dirty="0">
                <a:solidFill>
                  <a:schemeClr val="tx1"/>
                </a:solidFill>
                <a:latin typeface="Tw Cen MT" panose="020B0602020104020603" pitchFamily="34" charset="0"/>
              </a:rPr>
              <a:t> do show?</a:t>
            </a:r>
            <a:endParaRPr lang="en-US" cap="none" dirty="0">
              <a:solidFill>
                <a:schemeClr val="tx1"/>
              </a:solidFill>
              <a:latin typeface="Tw Cen MT" panose="020B0602020104020603" pitchFamily="34" charset="0"/>
            </a:endParaRPr>
          </a:p>
        </c:rich>
      </c:tx>
      <c:layout>
        <c:manualLayout>
          <c:xMode val="edge"/>
          <c:yMode val="edge"/>
          <c:x val="0.16292504239210806"/>
          <c:y val="1.6125781092521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Você costuma ir a shows?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C1C-4E94-AF32-6667F182C2E8}"/>
              </c:ext>
            </c:extLst>
          </c:dPt>
          <c:dPt>
            <c:idx val="1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C1C-4E94-AF32-6667F182C2E8}"/>
              </c:ext>
            </c:extLst>
          </c:dPt>
          <c:cat>
            <c:strRef>
              <c:f>Planilha1!$A$2:$A$5</c:f>
              <c:strCache>
                <c:ptCount val="2"/>
                <c:pt idx="0">
                  <c:v>sim</c:v>
                </c:pt>
                <c:pt idx="1">
                  <c:v>não</c:v>
                </c:pt>
              </c:strCache>
            </c:strRef>
          </c:cat>
          <c:val>
            <c:numRef>
              <c:f>Planilha1!$B$2:$B$5</c:f>
              <c:numCache>
                <c:formatCode>General</c:formatCode>
                <c:ptCount val="4"/>
                <c:pt idx="0">
                  <c:v>89</c:v>
                </c:pt>
                <c:pt idx="1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C1C-4E94-AF32-6667F182C2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axId val="1032967424"/>
        <c:axId val="1032968080"/>
      </c:barChart>
      <c:catAx>
        <c:axId val="103296742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032968080"/>
        <c:auto val="1"/>
        <c:lblAlgn val="ctr"/>
        <c:lblOffset val="100"/>
        <c:noMultiLvlLbl val="0"/>
      </c:catAx>
      <c:valAx>
        <c:axId val="1032968080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032967424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f278d19a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f278d19a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0794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f278d19ab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f278d19ab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f278d19a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f278d19a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f278d19a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f278d19a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f278d19a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f278d19a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f278d19a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f278d19a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63989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f278d19a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f278d19a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4767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f278d19a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f278d19a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3087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f278d19a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f278d19a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5124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960700" y="1356375"/>
            <a:ext cx="73380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65;p15">
            <a:extLst>
              <a:ext uri="{FF2B5EF4-FFF2-40B4-BE49-F238E27FC236}">
                <a16:creationId xmlns:a16="http://schemas.microsoft.com/office/drawing/2014/main" id="{96925C89-F078-4778-8703-A5AC41DB9A7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6512" y="1331571"/>
            <a:ext cx="1530975" cy="2480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synestesya222">
            <a:hlinkClick r:id="" action="ppaction://media"/>
            <a:extLst>
              <a:ext uri="{FF2B5EF4-FFF2-40B4-BE49-F238E27FC236}">
                <a16:creationId xmlns:a16="http://schemas.microsoft.com/office/drawing/2014/main" id="{55625896-5FC2-4680-91F3-FA3F69257A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809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38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130147A-A948-48FA-88B7-1F62F0A332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624" t="32624" r="9007" b="16373"/>
          <a:stretch/>
        </p:blipFill>
        <p:spPr>
          <a:xfrm>
            <a:off x="4219460" y="318160"/>
            <a:ext cx="4301839" cy="4507180"/>
          </a:xfrm>
          <a:prstGeom prst="rect">
            <a:avLst/>
          </a:prstGeom>
        </p:spPr>
      </p:pic>
      <p:pic>
        <p:nvPicPr>
          <p:cNvPr id="6" name="Google Shape;65;p15">
            <a:extLst>
              <a:ext uri="{FF2B5EF4-FFF2-40B4-BE49-F238E27FC236}">
                <a16:creationId xmlns:a16="http://schemas.microsoft.com/office/drawing/2014/main" id="{F4055AB0-2E34-4946-927E-34E9CA921EC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358316" y="-45314"/>
            <a:ext cx="2954475" cy="52185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658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3087" y="2189875"/>
            <a:ext cx="4277830" cy="763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23500" y="-37525"/>
            <a:ext cx="2954475" cy="521855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6;p15">
            <a:extLst>
              <a:ext uri="{FF2B5EF4-FFF2-40B4-BE49-F238E27FC236}">
                <a16:creationId xmlns:a16="http://schemas.microsoft.com/office/drawing/2014/main" id="{54F53881-0DB4-4D7A-931D-36F1E2EBEE29}"/>
              </a:ext>
            </a:extLst>
          </p:cNvPr>
          <p:cNvSpPr txBox="1"/>
          <p:nvPr/>
        </p:nvSpPr>
        <p:spPr>
          <a:xfrm>
            <a:off x="1708343" y="1348043"/>
            <a:ext cx="7338000" cy="3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como experimentar a música 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de forma mais imersiva e inclusiva?</a:t>
            </a:r>
            <a:endParaRPr sz="4000" b="1" dirty="0"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23500" y="-37525"/>
            <a:ext cx="2954475" cy="52185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" name="Gráfico 11">
            <a:extLst>
              <a:ext uri="{FF2B5EF4-FFF2-40B4-BE49-F238E27FC236}">
                <a16:creationId xmlns:a16="http://schemas.microsoft.com/office/drawing/2014/main" id="{AF25980D-A6B8-4D3B-9292-68C9FAD58E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4939729"/>
              </p:ext>
            </p:extLst>
          </p:nvPr>
        </p:nvGraphicFramePr>
        <p:xfrm>
          <a:off x="1871979" y="996632"/>
          <a:ext cx="5741045" cy="31502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Retângulo 9">
            <a:extLst>
              <a:ext uri="{FF2B5EF4-FFF2-40B4-BE49-F238E27FC236}">
                <a16:creationId xmlns:a16="http://schemas.microsoft.com/office/drawing/2014/main" id="{8313D9F0-4E18-4B19-A0CF-D36F63BA3ACC}"/>
              </a:ext>
            </a:extLst>
          </p:cNvPr>
          <p:cNvSpPr/>
          <p:nvPr/>
        </p:nvSpPr>
        <p:spPr>
          <a:xfrm>
            <a:off x="6202496" y="4682169"/>
            <a:ext cx="2633032" cy="363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tx1"/>
                </a:solidFill>
                <a:latin typeface="Tw Cen MT" panose="020B0602020104020603" pitchFamily="34" charset="0"/>
              </a:rPr>
              <a:t>Validação realizada em 15/02/2019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23500" y="-37525"/>
            <a:ext cx="2954475" cy="5218552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/>
          <p:nvPr/>
        </p:nvSpPr>
        <p:spPr>
          <a:xfrm>
            <a:off x="1687078" y="795150"/>
            <a:ext cx="7338000" cy="3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 b="1" dirty="0">
                <a:solidFill>
                  <a:schemeClr val="dk1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instalação</a:t>
            </a:r>
            <a:endParaRPr sz="4400" b="1" dirty="0">
              <a:solidFill>
                <a:schemeClr val="dk1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 b="1" dirty="0">
                <a:solidFill>
                  <a:schemeClr val="dk1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multimídia para</a:t>
            </a:r>
            <a:endParaRPr sz="4400" b="1" dirty="0">
              <a:solidFill>
                <a:schemeClr val="dk1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 b="1" dirty="0">
                <a:solidFill>
                  <a:schemeClr val="dk1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produção de</a:t>
            </a:r>
            <a:endParaRPr sz="4400" b="1" dirty="0">
              <a:solidFill>
                <a:schemeClr val="dk1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 b="1" dirty="0">
                <a:solidFill>
                  <a:schemeClr val="dk1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experiências sensoriais</a:t>
            </a:r>
            <a:endParaRPr sz="4000" b="1" dirty="0"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72ECE29-EE9A-4E58-BED1-D77370614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171" y="511298"/>
            <a:ext cx="4803658" cy="412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925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23500" y="-37525"/>
            <a:ext cx="2954475" cy="5218552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/>
          <p:nvPr/>
        </p:nvSpPr>
        <p:spPr>
          <a:xfrm>
            <a:off x="1676061" y="277358"/>
            <a:ext cx="7338000" cy="3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t-BR" sz="2800" b="1" dirty="0">
                <a:latin typeface="Tw Cen MT" panose="020B0602020104020603" pitchFamily="34" charset="0"/>
              </a:rPr>
              <a:t>para onde podemos levar?</a:t>
            </a:r>
          </a:p>
          <a:p>
            <a:pPr algn="ctr"/>
            <a:endParaRPr lang="pt-BR" sz="28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>
                <a:latin typeface="Tw Cen MT" panose="020B0602020104020603" pitchFamily="34" charset="0"/>
              </a:rPr>
              <a:t>festivais.</a:t>
            </a:r>
            <a:endParaRPr lang="pt-BR" sz="66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>
                <a:latin typeface="Tw Cen MT" panose="020B0602020104020603" pitchFamily="34" charset="0"/>
              </a:rPr>
              <a:t>praças e espaços públicos.</a:t>
            </a:r>
            <a:endParaRPr lang="pt-BR" sz="66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>
                <a:latin typeface="Tw Cen MT" panose="020B0602020104020603" pitchFamily="34" charset="0"/>
              </a:rPr>
              <a:t>acessível para pessoas com deficiência </a:t>
            </a:r>
          </a:p>
          <a:p>
            <a:r>
              <a:rPr lang="pt-BR" sz="2800" b="1" dirty="0">
                <a:latin typeface="Tw Cen MT" panose="020B0602020104020603" pitchFamily="34" charset="0"/>
              </a:rPr>
              <a:t>   visual e/ou auditiva.</a:t>
            </a:r>
            <a:endParaRPr lang="pt-BR" sz="66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>
                <a:latin typeface="Tw Cen MT" panose="020B0602020104020603" pitchFamily="34" charset="0"/>
              </a:rPr>
              <a:t>do público infantil à terceira idade.</a:t>
            </a:r>
            <a:endParaRPr lang="pt-BR" sz="66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>
                <a:latin typeface="Tw Cen MT" panose="020B0602020104020603" pitchFamily="34" charset="0"/>
              </a:rPr>
              <a:t>lançamentos de marca.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>
                <a:latin typeface="Tw Cen MT" panose="020B0602020104020603" pitchFamily="34" charset="0"/>
              </a:rPr>
              <a:t>espaços culturais.</a:t>
            </a:r>
          </a:p>
          <a:p>
            <a:pPr algn="ctr"/>
            <a:r>
              <a:rPr lang="pt-BR" sz="2800" b="1" dirty="0">
                <a:latin typeface="Tw Cen MT" panose="020B0602020104020603" pitchFamily="34" charset="0"/>
              </a:rPr>
              <a:t>Integração de públicos</a:t>
            </a:r>
            <a:endParaRPr lang="pt-BR" sz="6600" b="1" dirty="0">
              <a:latin typeface="Tw Cen MT" panose="020B0602020104020603" pitchFamily="34" charset="0"/>
            </a:endParaRPr>
          </a:p>
          <a:p>
            <a:endParaRPr lang="pt-BR" sz="4800" b="1" dirty="0">
              <a:latin typeface="Tw Cen MT" panose="020B0602020104020603" pitchFamily="34" charset="0"/>
            </a:endParaRPr>
          </a:p>
          <a:p>
            <a:br>
              <a:rPr lang="pt-BR" sz="4000" dirty="0"/>
            </a:br>
            <a:endParaRPr sz="4000" b="1" dirty="0"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</p:spTree>
    <p:extLst>
      <p:ext uri="{BB962C8B-B14F-4D97-AF65-F5344CB8AC3E}">
        <p14:creationId xmlns:p14="http://schemas.microsoft.com/office/powerpoint/2010/main" val="2009720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58316" y="-45314"/>
            <a:ext cx="2954475" cy="5218552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/>
          <p:nvPr/>
        </p:nvSpPr>
        <p:spPr>
          <a:xfrm>
            <a:off x="1687078" y="795150"/>
            <a:ext cx="7338000" cy="3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pt-BR" sz="4800" b="1" dirty="0">
              <a:latin typeface="Tw Cen MT" panose="020B0602020104020603" pitchFamily="34" charset="0"/>
            </a:endParaRPr>
          </a:p>
          <a:p>
            <a:br>
              <a:rPr lang="pt-BR" sz="4000" dirty="0"/>
            </a:br>
            <a:endParaRPr sz="4000" b="1" dirty="0"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44B978D-4384-41B2-9448-8741C4C958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036" t="33620" r="11084" b="15442"/>
          <a:stretch/>
        </p:blipFill>
        <p:spPr>
          <a:xfrm>
            <a:off x="1687077" y="1132312"/>
            <a:ext cx="6476421" cy="3718457"/>
          </a:xfrm>
          <a:prstGeom prst="rect">
            <a:avLst/>
          </a:prstGeom>
        </p:spPr>
      </p:pic>
      <p:sp>
        <p:nvSpPr>
          <p:cNvPr id="4" name="Google Shape;66;p15">
            <a:extLst>
              <a:ext uri="{FF2B5EF4-FFF2-40B4-BE49-F238E27FC236}">
                <a16:creationId xmlns:a16="http://schemas.microsoft.com/office/drawing/2014/main" id="{71628B19-A8FA-4F9F-A01E-A144654C7F40}"/>
              </a:ext>
            </a:extLst>
          </p:cNvPr>
          <p:cNvSpPr txBox="1"/>
          <p:nvPr/>
        </p:nvSpPr>
        <p:spPr>
          <a:xfrm>
            <a:off x="1409820" y="396707"/>
            <a:ext cx="7338000" cy="3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>
                <a:latin typeface="Tw Cen MT" panose="020B0602020104020603" pitchFamily="34" charset="0"/>
              </a:rPr>
              <a:t>Pacotes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b="1" dirty="0">
              <a:latin typeface="Tw Cen MT" panose="020B0602020104020603" pitchFamily="34" charset="0"/>
            </a:endParaRPr>
          </a:p>
          <a:p>
            <a:endParaRPr lang="pt-BR" sz="2800" b="1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4800" b="1" dirty="0">
              <a:latin typeface="Tw Cen MT" panose="020B0602020104020603" pitchFamily="34" charset="0"/>
            </a:endParaRPr>
          </a:p>
          <a:p>
            <a:br>
              <a:rPr lang="pt-BR" sz="4000" dirty="0"/>
            </a:br>
            <a:endParaRPr sz="4000" b="1" dirty="0"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</p:spTree>
    <p:extLst>
      <p:ext uri="{BB962C8B-B14F-4D97-AF65-F5344CB8AC3E}">
        <p14:creationId xmlns:p14="http://schemas.microsoft.com/office/powerpoint/2010/main" val="194964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23500" y="-37525"/>
            <a:ext cx="2954475" cy="5218552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/>
          <p:nvPr/>
        </p:nvSpPr>
        <p:spPr>
          <a:xfrm>
            <a:off x="1277587" y="795150"/>
            <a:ext cx="7338000" cy="3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t-BR" sz="3200" b="1" dirty="0">
                <a:latin typeface="Tw Cen MT" panose="020B0602020104020603" pitchFamily="34" charset="0"/>
              </a:rPr>
              <a:t>projeção de custos</a:t>
            </a:r>
          </a:p>
          <a:p>
            <a:pPr algn="ctr"/>
            <a:endParaRPr lang="pt-BR" sz="3200" b="1" dirty="0">
              <a:latin typeface="Tw Cen MT" panose="020B0602020104020603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3200" b="1" dirty="0">
                <a:latin typeface="Tw Cen MT" panose="020B0602020104020603" pitchFamily="34" charset="0"/>
              </a:rPr>
              <a:t>capital inicial: R$ 8.300,00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3200" b="1" dirty="0">
                <a:latin typeface="Tw Cen MT" panose="020B0602020104020603" pitchFamily="34" charset="0"/>
              </a:rPr>
              <a:t>valor de venda: R$ 2.000,00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3200" b="1" dirty="0">
                <a:latin typeface="Tw Cen MT" panose="020B0602020104020603" pitchFamily="34" charset="0"/>
              </a:rPr>
              <a:t>custo fixo: R$ 600,00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3200" b="1" dirty="0">
                <a:latin typeface="Tw Cen MT" panose="020B0602020104020603" pitchFamily="34" charset="0"/>
              </a:rPr>
              <a:t>6 a 8 meses - retorno do investimento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pt-BR" sz="4000" b="1" dirty="0">
              <a:latin typeface="Tw Cen MT" panose="020B0602020104020603" pitchFamily="34" charset="0"/>
            </a:endParaRPr>
          </a:p>
          <a:p>
            <a:br>
              <a:rPr lang="pt-BR" sz="4000" dirty="0"/>
            </a:br>
            <a:endParaRPr sz="4000" b="1" dirty="0"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</p:spTree>
    <p:extLst>
      <p:ext uri="{BB962C8B-B14F-4D97-AF65-F5344CB8AC3E}">
        <p14:creationId xmlns:p14="http://schemas.microsoft.com/office/powerpoint/2010/main" val="4071309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104</Words>
  <Application>Microsoft Office PowerPoint</Application>
  <PresentationFormat>Apresentação na tela (16:9)</PresentationFormat>
  <Paragraphs>41</Paragraphs>
  <Slides>11</Slides>
  <Notes>10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Natan Gomes</dc:creator>
  <cp:lastModifiedBy>Natanael Gomes</cp:lastModifiedBy>
  <cp:revision>9</cp:revision>
  <dcterms:modified xsi:type="dcterms:W3CDTF">2019-02-17T18:46:03Z</dcterms:modified>
</cp:coreProperties>
</file>